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4"/>
  </p:sldMasterIdLst>
  <p:sldIdLst>
    <p:sldId id="256" r:id="rId5"/>
    <p:sldId id="257" r:id="rId6"/>
    <p:sldId id="259" r:id="rId7"/>
    <p:sldId id="258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61"/>
    <a:srgbClr val="D4C9EF"/>
    <a:srgbClr val="BFD4DB"/>
    <a:srgbClr val="BCABE7"/>
    <a:srgbClr val="F7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>
        <p:scale>
          <a:sx n="85" d="100"/>
          <a:sy n="85" d="100"/>
        </p:scale>
        <p:origin x="595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BE4B-569B-F04E-D00A-F2114711D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1319C-D02A-D269-A029-E4F534886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0E03B-FDC3-9244-35E1-275E7EBB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49D9-44AA-DDAF-998C-DFCF14BA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DEADA-5D1A-53F1-CF2A-B3F47049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3D55-4E12-6074-A839-8B77065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D9193-13D7-AE0D-840F-179DEF92E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28C1-C417-AFC6-F95A-8F1F98C8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B11FC-621E-8656-C605-35154D51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0A72-F6D9-02F2-E8C9-D9722935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8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E146B1-8F7A-C6DD-8C80-0131422BE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E592-774C-E5FA-D528-7AF880C92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AA5F-F041-229A-1E6B-EAB6B680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C6FA-69DE-DAAC-C839-723ABE2A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AD9B8-EAB2-597F-07C8-3C3050C3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4763-C3DC-0467-D492-7B4353AC9D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791" y="445754"/>
            <a:ext cx="9388415" cy="153761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Paper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9FC8F-7B19-0ABB-38CD-4020032D5C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791" y="2124001"/>
            <a:ext cx="9388415" cy="78191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 Author, et al. </a:t>
            </a:r>
            <a:br>
              <a:rPr lang="en-US" dirty="0"/>
            </a:br>
            <a:r>
              <a:rPr lang="en-US" dirty="0"/>
              <a:t>Publication,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E8C4F-EF06-C21D-609F-9A52B04037B3}"/>
              </a:ext>
            </a:extLst>
          </p:cNvPr>
          <p:cNvSpPr/>
          <p:nvPr userDrawn="1"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rgbClr val="ED6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5BC35C-0559-1E38-63D7-08137818AA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1791" y="3712718"/>
            <a:ext cx="9388415" cy="4191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076509-2FAB-FE12-55CC-74FE03BB2E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1791" y="4351548"/>
            <a:ext cx="9388415" cy="223040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Aspect of the paper implemented</a:t>
            </a:r>
          </a:p>
        </p:txBody>
      </p:sp>
    </p:spTree>
    <p:extLst>
      <p:ext uri="{BB962C8B-B14F-4D97-AF65-F5344CB8AC3E}">
        <p14:creationId xmlns:p14="http://schemas.microsoft.com/office/powerpoint/2010/main" val="131350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8C8-02EB-C5AF-EE77-F6E52A85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34B9-D554-9D64-720D-6DA04F03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53E2C-BAB7-8C49-9B92-13455F8A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0A8F-9DBB-D50A-C3BD-F938DA7B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2B3E1-A427-6F81-0CE6-947DECE8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3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BBA0-F6BF-9EFE-1D42-C3BE3394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F57A-168D-C094-4932-5CCA3CD8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3306-BA6E-3B0D-F6E4-62BDAF79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53A4-858C-A2F4-7ED3-E6EB46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0646-0134-68D1-674E-8093B745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4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8E53-9B0C-DCEF-D6AA-BBC7918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9F22-2F3E-4319-41C6-4243F7BD8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A68-BF14-730C-F6A8-211BC581D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08523-EC58-F57E-81B7-BFB4F5A0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E1695-4309-7C91-8F70-BF5ACE82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DE667-5E85-8A44-FC70-8DFC38AC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1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39-574E-91B7-1D37-12392763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6500-C47A-9FDE-F95D-79A5124D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379DF-1605-B77D-DE66-10CAF2993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EB2DB-F215-F030-DCB0-66B8A45A5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95756-9893-9DC7-6D1E-E542ADCF6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4953D-A5F6-49AD-F89C-8A77E059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27DD4-C4FF-8B6D-FB4A-10FED7C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4F19A-E29D-5F1A-0F03-5AFC9F2F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F3F7-22CC-7E9E-ADD6-3A654C14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E84FF-814B-6088-437D-BE9C194A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B5EA9-225B-7420-3D8C-99CB066E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0B3CF-56BB-0F38-60A3-CAEC47A7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1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81245-D5C1-E1F4-A886-AD7ED7A9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8B67C-6986-E027-D890-1CFCDCD0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9CCCF-FC07-045D-BA6C-06FCFD7E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5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950D-B3FD-4EF3-D703-84C5C889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DF707-F20B-3106-48B4-6FD22FC8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A97D2-C70A-51FC-46B1-270D3B91A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0DE5B-52C1-EE7F-0F1C-1A2D2A90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F9EA1-FA68-FE6A-A43C-6A594692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0AE55-4F92-88DF-DEB7-2DD0CB34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3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C41E-97F4-90F6-56AB-3917F4DE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F995D-30C4-9A25-8BE6-81F7CF3EC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58068-C377-8A3F-4DAC-161B25489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A635-768C-83EC-DEF8-320627F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F87EB-E258-A516-2043-E8A7373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42700-17CD-B73C-2687-40EDA941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220CA-3E87-F78A-47BC-3B0AE6F6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105E-AB8B-C50F-8ABE-99F3FFB66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D576-0F09-E031-C502-B8E2B290F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84076-1CB3-B5C4-F67D-7A5EC436E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49B2-6B1C-73C3-DA2D-A7092B292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7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5AFA5-5D1F-48EA-4C08-EFC5A98F9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791" y="429352"/>
            <a:ext cx="9388415" cy="1537614"/>
          </a:xfrm>
        </p:spPr>
        <p:txBody>
          <a:bodyPr/>
          <a:lstStyle/>
          <a:p>
            <a:r>
              <a:rPr lang="en-IN" dirty="0"/>
              <a:t>Risk-Sensitive Extended Kalman Filter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4DF6089-EFEB-368B-F2EE-7536AF1A0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676" y="2057928"/>
            <a:ext cx="9882643" cy="781914"/>
          </a:xfrm>
        </p:spPr>
        <p:txBody>
          <a:bodyPr/>
          <a:lstStyle/>
          <a:p>
            <a:r>
              <a:rPr lang="en-IN" dirty="0"/>
              <a:t>Armand Jordana, et al.</a:t>
            </a:r>
          </a:p>
          <a:p>
            <a:r>
              <a:rPr lang="en-US" dirty="0"/>
              <a:t>IEEE International Conference on Robotics and Automation (ICRA)</a:t>
            </a:r>
            <a:r>
              <a:rPr lang="en-IN" dirty="0"/>
              <a:t>, 2024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BEB30-4CC9-DD42-C0B6-F56538E03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1789" y="3652616"/>
            <a:ext cx="9388415" cy="419100"/>
          </a:xfrm>
        </p:spPr>
        <p:txBody>
          <a:bodyPr/>
          <a:lstStyle/>
          <a:p>
            <a:r>
              <a:rPr lang="en-US" sz="2400" dirty="0"/>
              <a:t>Shalini Agrawal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72FE9D-48AC-93BD-6B5A-65A65CCF7A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1789" y="4198241"/>
            <a:ext cx="9388415" cy="2230407"/>
          </a:xfrm>
        </p:spPr>
        <p:txBody>
          <a:bodyPr/>
          <a:lstStyle/>
          <a:p>
            <a:r>
              <a:rPr lang="en-US" dirty="0"/>
              <a:t>Algorithms:</a:t>
            </a:r>
          </a:p>
          <a:p>
            <a:r>
              <a:rPr lang="en-US" dirty="0"/>
              <a:t>Risk-Sensitive Extended Kalman Filter</a:t>
            </a:r>
          </a:p>
          <a:p>
            <a:r>
              <a:rPr lang="en-US" dirty="0"/>
              <a:t>Differential </a:t>
            </a:r>
            <a:r>
              <a:rPr lang="en-IN" dirty="0"/>
              <a:t>Dynamic Programming (DDP) - MPC</a:t>
            </a:r>
          </a:p>
          <a:p>
            <a:endParaRPr lang="en-IN" sz="100" dirty="0"/>
          </a:p>
          <a:p>
            <a:r>
              <a:rPr lang="en-IN" dirty="0"/>
              <a:t>Implemented on:</a:t>
            </a:r>
          </a:p>
          <a:p>
            <a:r>
              <a:rPr lang="en-IN" dirty="0"/>
              <a:t>1. Unicycle with friction uncertainty</a:t>
            </a:r>
          </a:p>
          <a:p>
            <a:r>
              <a:rPr lang="en-US" dirty="0"/>
              <a:t>2. Planar quadrotor carrying an unknown load (research paper)</a:t>
            </a:r>
          </a:p>
        </p:txBody>
      </p:sp>
    </p:spTree>
    <p:extLst>
      <p:ext uri="{BB962C8B-B14F-4D97-AF65-F5344CB8AC3E}">
        <p14:creationId xmlns:p14="http://schemas.microsoft.com/office/powerpoint/2010/main" val="34904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34EFA1C-C2FA-E714-D1AD-3986684CBC3E}"/>
              </a:ext>
            </a:extLst>
          </p:cNvPr>
          <p:cNvSpPr txBox="1">
            <a:spLocks/>
          </p:cNvSpPr>
          <p:nvPr/>
        </p:nvSpPr>
        <p:spPr>
          <a:xfrm>
            <a:off x="232077" y="104276"/>
            <a:ext cx="11727844" cy="56586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OVERVIEW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33D577BB-E81F-3555-7697-8857C45BF21A}"/>
              </a:ext>
            </a:extLst>
          </p:cNvPr>
          <p:cNvGrpSpPr/>
          <p:nvPr/>
        </p:nvGrpSpPr>
        <p:grpSpPr>
          <a:xfrm>
            <a:off x="353825" y="1028680"/>
            <a:ext cx="11484347" cy="5513688"/>
            <a:chOff x="355946" y="938528"/>
            <a:chExt cx="11484347" cy="5513688"/>
          </a:xfrm>
        </p:grpSpPr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D5FF5F69-C0EF-136E-3876-23258176B1AA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1368952" y="1465093"/>
              <a:ext cx="2767720" cy="2234830"/>
            </a:xfrm>
            <a:prstGeom prst="bentConnector3">
              <a:avLst>
                <a:gd name="adj1" fmla="val 9207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Connector: Elbow 1032">
              <a:extLst>
                <a:ext uri="{FF2B5EF4-FFF2-40B4-BE49-F238E27FC236}">
                  <a16:creationId xmlns:a16="http://schemas.microsoft.com/office/drawing/2014/main" id="{CB8DFE4D-4995-7CB7-0D8C-AD037BCC137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 flipH="1" flipV="1">
              <a:off x="6104828" y="2941619"/>
              <a:ext cx="3436599" cy="483548"/>
            </a:xfrm>
            <a:prstGeom prst="bentConnector4">
              <a:avLst>
                <a:gd name="adj1" fmla="val 68696"/>
                <a:gd name="adj2" fmla="val 367451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40C29F6C-B3A1-98C4-57CB-1FFA514EB97D}"/>
                </a:ext>
              </a:extLst>
            </p:cNvPr>
            <p:cNvSpPr txBox="1">
              <a:spLocks/>
            </p:cNvSpPr>
            <p:nvPr/>
          </p:nvSpPr>
          <p:spPr>
            <a:xfrm>
              <a:off x="4136672" y="938528"/>
              <a:ext cx="3928229" cy="1053130"/>
            </a:xfrm>
            <a:prstGeom prst="rect">
              <a:avLst/>
            </a:prstGeom>
            <a:noFill/>
            <a:ln w="38100">
              <a:solidFill>
                <a:srgbClr val="ED616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3600" b="1" dirty="0"/>
                <a:t>Risk-Sensitive</a:t>
              </a:r>
            </a:p>
            <a:p>
              <a:pPr algn="ctr"/>
              <a:r>
                <a:rPr lang="en-IN" sz="3600" b="1" dirty="0"/>
                <a:t>EKF</a:t>
              </a:r>
              <a:endParaRPr lang="en-US" sz="3600" b="1" dirty="0"/>
            </a:p>
          </p:txBody>
        </p:sp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B768F931-1941-E4AB-BA50-282DE2FBB59B}"/>
                </a:ext>
              </a:extLst>
            </p:cNvPr>
            <p:cNvSpPr txBox="1">
              <a:spLocks/>
            </p:cNvSpPr>
            <p:nvPr/>
          </p:nvSpPr>
          <p:spPr>
            <a:xfrm>
              <a:off x="3798521" y="4827568"/>
              <a:ext cx="4622251" cy="8368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b="1" dirty="0"/>
                <a:t>Model Predictive Control</a:t>
              </a:r>
            </a:p>
            <a:p>
              <a:pPr algn="ctr"/>
              <a:r>
                <a:rPr lang="en-IN" sz="2800" b="1" dirty="0"/>
                <a:t>DDP</a:t>
              </a:r>
              <a:endParaRPr lang="en-US" sz="2800" b="1" dirty="0"/>
            </a:p>
          </p:txBody>
        </p:sp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9ECAD570-79F3-6CB3-D26D-10CBFA98199A}"/>
                </a:ext>
              </a:extLst>
            </p:cNvPr>
            <p:cNvSpPr txBox="1">
              <a:spLocks/>
            </p:cNvSpPr>
            <p:nvPr/>
          </p:nvSpPr>
          <p:spPr>
            <a:xfrm>
              <a:off x="355946" y="3693538"/>
              <a:ext cx="2563035" cy="836832"/>
            </a:xfrm>
            <a:prstGeom prst="rect">
              <a:avLst/>
            </a:prstGeom>
            <a:solidFill>
              <a:srgbClr val="D4C9EF"/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b="1" dirty="0"/>
                <a:t>Sensor </a:t>
              </a:r>
            </a:p>
            <a:p>
              <a:pPr algn="ctr"/>
              <a:r>
                <a:rPr lang="en-IN" sz="2800" b="1" dirty="0"/>
                <a:t>Measurements</a:t>
              </a:r>
              <a:endParaRPr lang="en-US" sz="2800" b="1" dirty="0"/>
            </a:p>
          </p:txBody>
        </p:sp>
        <p:sp>
          <p:nvSpPr>
            <p:cNvPr id="8" name="Title 2">
              <a:extLst>
                <a:ext uri="{FF2B5EF4-FFF2-40B4-BE49-F238E27FC236}">
                  <a16:creationId xmlns:a16="http://schemas.microsoft.com/office/drawing/2014/main" id="{DD8EDAB4-3948-D8F5-B07D-A5C122905380}"/>
                </a:ext>
              </a:extLst>
            </p:cNvPr>
            <p:cNvSpPr txBox="1">
              <a:spLocks/>
            </p:cNvSpPr>
            <p:nvPr/>
          </p:nvSpPr>
          <p:spPr>
            <a:xfrm>
              <a:off x="9855011" y="2754944"/>
              <a:ext cx="1985282" cy="8368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IN" sz="1200" dirty="0"/>
            </a:p>
            <a:p>
              <a:pPr algn="ctr"/>
              <a:r>
                <a:rPr lang="en-IN" sz="2800" b="1" dirty="0"/>
                <a:t>Robot</a:t>
              </a:r>
              <a:endParaRPr lang="en-US" sz="2800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0E9C9A-AA0B-04B7-DACA-AF92C491C6B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6100787" y="1991658"/>
              <a:ext cx="8860" cy="283591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C0D14976-F7BB-2806-CA33-7033E0F0E3A7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5400000">
              <a:off x="5773261" y="-544021"/>
              <a:ext cx="938594" cy="9210188"/>
            </a:xfrm>
            <a:prstGeom prst="bentConnector3">
              <a:avLst>
                <a:gd name="adj1" fmla="val 286666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5E0753-D600-8D65-02C4-A6A78CA72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5544" y="1991658"/>
              <a:ext cx="0" cy="283591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itle 2">
              <a:extLst>
                <a:ext uri="{FF2B5EF4-FFF2-40B4-BE49-F238E27FC236}">
                  <a16:creationId xmlns:a16="http://schemas.microsoft.com/office/drawing/2014/main" id="{D2AE1B94-F65E-766F-07F7-7BE5392D5E0D}"/>
                </a:ext>
              </a:extLst>
            </p:cNvPr>
            <p:cNvSpPr txBox="1">
              <a:spLocks/>
            </p:cNvSpPr>
            <p:nvPr/>
          </p:nvSpPr>
          <p:spPr>
            <a:xfrm>
              <a:off x="1742932" y="1257787"/>
              <a:ext cx="2107260" cy="409677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Measurements (y)</a:t>
              </a:r>
              <a:endParaRPr lang="en-US" sz="2000" dirty="0"/>
            </a:p>
          </p:txBody>
        </p:sp>
        <p:sp>
          <p:nvSpPr>
            <p:cNvPr id="32" name="Title 2">
              <a:extLst>
                <a:ext uri="{FF2B5EF4-FFF2-40B4-BE49-F238E27FC236}">
                  <a16:creationId xmlns:a16="http://schemas.microsoft.com/office/drawing/2014/main" id="{B7003D3F-01ED-3208-4209-392A7CC8A804}"/>
                </a:ext>
              </a:extLst>
            </p:cNvPr>
            <p:cNvSpPr txBox="1">
              <a:spLocks/>
            </p:cNvSpPr>
            <p:nvPr/>
          </p:nvSpPr>
          <p:spPr>
            <a:xfrm>
              <a:off x="8385150" y="1126608"/>
              <a:ext cx="1844669" cy="689741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Control Input (u</a:t>
              </a:r>
              <a:r>
                <a:rPr lang="en-IN" sz="2000" baseline="-25000" dirty="0"/>
                <a:t>t-1</a:t>
              </a:r>
              <a:r>
                <a:rPr lang="en-IN" sz="2000" dirty="0"/>
                <a:t>)</a:t>
              </a:r>
              <a:endParaRPr lang="en-US" sz="2000" dirty="0"/>
            </a:p>
            <a:p>
              <a:pPr algn="ctr"/>
              <a:endParaRPr lang="en-US" sz="2000" dirty="0"/>
            </a:p>
          </p:txBody>
        </p:sp>
        <p:sp>
          <p:nvSpPr>
            <p:cNvPr id="55" name="Title 2">
              <a:extLst>
                <a:ext uri="{FF2B5EF4-FFF2-40B4-BE49-F238E27FC236}">
                  <a16:creationId xmlns:a16="http://schemas.microsoft.com/office/drawing/2014/main" id="{56FB0711-17EA-406B-9B00-838D591F8B6B}"/>
                </a:ext>
              </a:extLst>
            </p:cNvPr>
            <p:cNvSpPr txBox="1">
              <a:spLocks/>
            </p:cNvSpPr>
            <p:nvPr/>
          </p:nvSpPr>
          <p:spPr>
            <a:xfrm>
              <a:off x="4814481" y="6042539"/>
              <a:ext cx="2563035" cy="409677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States (x)</a:t>
              </a:r>
              <a:endParaRPr lang="en-US" sz="2000" dirty="0"/>
            </a:p>
          </p:txBody>
        </p:sp>
        <p:sp>
          <p:nvSpPr>
            <p:cNvPr id="56" name="Title 2">
              <a:extLst>
                <a:ext uri="{FF2B5EF4-FFF2-40B4-BE49-F238E27FC236}">
                  <a16:creationId xmlns:a16="http://schemas.microsoft.com/office/drawing/2014/main" id="{286A9AE3-97B0-C881-24FF-8205AD8B76F6}"/>
                </a:ext>
              </a:extLst>
            </p:cNvPr>
            <p:cNvSpPr txBox="1">
              <a:spLocks/>
            </p:cNvSpPr>
            <p:nvPr/>
          </p:nvSpPr>
          <p:spPr>
            <a:xfrm>
              <a:off x="5049194" y="3544103"/>
              <a:ext cx="2107259" cy="683403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Risk-Sensitive Estimate </a:t>
              </a:r>
              <a:r>
                <a:rPr lang="en-IN" sz="2000" dirty="0" err="1"/>
                <a:t>x</a:t>
              </a:r>
              <a:r>
                <a:rPr lang="en-IN" sz="2000" baseline="-25000" dirty="0" err="1"/>
                <a:t>RS</a:t>
              </a:r>
              <a:r>
                <a:rPr lang="en-IN" sz="2000" dirty="0"/>
                <a:t>(t)</a:t>
              </a:r>
              <a:endParaRPr lang="en-US" sz="2000" dirty="0"/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61A6B52-DB6C-4874-30F7-DF5DFB8C8C7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V="1">
              <a:off x="8420772" y="3173360"/>
              <a:ext cx="1434239" cy="2072624"/>
            </a:xfrm>
            <a:prstGeom prst="bentConnector3">
              <a:avLst>
                <a:gd name="adj1" fmla="val 50000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itle 2">
              <a:extLst>
                <a:ext uri="{FF2B5EF4-FFF2-40B4-BE49-F238E27FC236}">
                  <a16:creationId xmlns:a16="http://schemas.microsoft.com/office/drawing/2014/main" id="{4241D7D2-9A2B-FC2F-5B28-CEE0DEFD7E30}"/>
                </a:ext>
              </a:extLst>
            </p:cNvPr>
            <p:cNvSpPr txBox="1">
              <a:spLocks/>
            </p:cNvSpPr>
            <p:nvPr/>
          </p:nvSpPr>
          <p:spPr>
            <a:xfrm>
              <a:off x="3271570" y="2591402"/>
              <a:ext cx="2107259" cy="625863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Value Function</a:t>
              </a:r>
            </a:p>
            <a:p>
              <a:pPr algn="ctr"/>
              <a:r>
                <a:rPr lang="en-IN" sz="2000" dirty="0"/>
                <a:t>Vx, </a:t>
              </a:r>
              <a:r>
                <a:rPr lang="en-IN" sz="2000" dirty="0" err="1"/>
                <a:t>Vxx</a:t>
              </a:r>
              <a:endParaRPr lang="en-US" sz="2000" dirty="0"/>
            </a:p>
          </p:txBody>
        </p:sp>
        <p:sp>
          <p:nvSpPr>
            <p:cNvPr id="1025" name="Title 2">
              <a:extLst>
                <a:ext uri="{FF2B5EF4-FFF2-40B4-BE49-F238E27FC236}">
                  <a16:creationId xmlns:a16="http://schemas.microsoft.com/office/drawing/2014/main" id="{DEC94020-4648-CBF0-48FA-66529A962FC1}"/>
                </a:ext>
              </a:extLst>
            </p:cNvPr>
            <p:cNvSpPr txBox="1">
              <a:spLocks/>
            </p:cNvSpPr>
            <p:nvPr/>
          </p:nvSpPr>
          <p:spPr>
            <a:xfrm>
              <a:off x="8312170" y="3810640"/>
              <a:ext cx="1577215" cy="719730"/>
            </a:xfrm>
            <a:prstGeom prst="rect">
              <a:avLst/>
            </a:prstGeom>
            <a:solidFill>
              <a:srgbClr val="BFD4DB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/>
                <a:t>Control Input </a:t>
              </a:r>
            </a:p>
            <a:p>
              <a:pPr algn="ctr"/>
              <a:r>
                <a:rPr lang="en-IN" sz="2000" dirty="0"/>
                <a:t>(</a:t>
              </a:r>
              <a:r>
                <a:rPr lang="en-IN" sz="2000" dirty="0" err="1"/>
                <a:t>u</a:t>
              </a:r>
              <a:r>
                <a:rPr lang="en-IN" sz="2000" baseline="-25000" dirty="0" err="1"/>
                <a:t>t</a:t>
              </a:r>
              <a:r>
                <a:rPr lang="en-IN" sz="2000" dirty="0"/>
                <a:t>)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649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BB9D74-4C75-827A-6B68-D30A2F43F89D}"/>
              </a:ext>
            </a:extLst>
          </p:cNvPr>
          <p:cNvSpPr txBox="1">
            <a:spLocks/>
          </p:cNvSpPr>
          <p:nvPr/>
        </p:nvSpPr>
        <p:spPr>
          <a:xfrm>
            <a:off x="232077" y="104276"/>
            <a:ext cx="11727844" cy="56586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9C14BE-877E-541B-87DB-DAC43E5C3C76}"/>
              </a:ext>
            </a:extLst>
          </p:cNvPr>
          <p:cNvSpPr txBox="1">
            <a:spLocks/>
          </p:cNvSpPr>
          <p:nvPr/>
        </p:nvSpPr>
        <p:spPr>
          <a:xfrm>
            <a:off x="232075" y="711634"/>
            <a:ext cx="5752371" cy="5658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 dirty="0"/>
              <a:t>RS-EKF</a:t>
            </a:r>
            <a:endParaRPr lang="en-US" sz="2400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BA0082C-FD48-C317-04FD-3F729EFB7B22}"/>
              </a:ext>
            </a:extLst>
          </p:cNvPr>
          <p:cNvSpPr txBox="1">
            <a:spLocks/>
          </p:cNvSpPr>
          <p:nvPr/>
        </p:nvSpPr>
        <p:spPr>
          <a:xfrm>
            <a:off x="6207555" y="711634"/>
            <a:ext cx="5752371" cy="5658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 dirty="0"/>
              <a:t>Differential Dynamic Programming</a:t>
            </a:r>
            <a:endParaRPr lang="en-US" sz="2400" b="1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4C65279-FF5A-5643-5A46-B3B5CD4BCC17}"/>
              </a:ext>
            </a:extLst>
          </p:cNvPr>
          <p:cNvSpPr txBox="1">
            <a:spLocks/>
          </p:cNvSpPr>
          <p:nvPr/>
        </p:nvSpPr>
        <p:spPr>
          <a:xfrm>
            <a:off x="252409" y="1238230"/>
            <a:ext cx="5752371" cy="5154055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RS-EKF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BA7E385A-1A6C-E7C7-5F17-A4E6BE734F3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43595" y="1303862"/>
            <a:ext cx="5529330" cy="1015663"/>
          </a:xfrm>
          <a:prstGeom prst="rect">
            <a:avLst/>
          </a:prstGeom>
          <a:noFill/>
          <a:ln>
            <a:solidFill>
              <a:srgbClr val="ED616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Prediction step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Classical EKF update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Risk-sensitive correction (value function bias)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BBD074-4196-BACB-2496-5565EDC4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45" b="6789"/>
          <a:stretch/>
        </p:blipFill>
        <p:spPr>
          <a:xfrm>
            <a:off x="398750" y="2505804"/>
            <a:ext cx="5417872" cy="3125719"/>
          </a:xfrm>
          <a:prstGeom prst="rect">
            <a:avLst/>
          </a:prstGeom>
        </p:spPr>
      </p:pic>
      <p:pic>
        <p:nvPicPr>
          <p:cNvPr id="1089" name="Picture 1088">
            <a:extLst>
              <a:ext uri="{FF2B5EF4-FFF2-40B4-BE49-F238E27FC236}">
                <a16:creationId xmlns:a16="http://schemas.microsoft.com/office/drawing/2014/main" id="{1CBFC41B-3080-624B-8828-36B0EBEE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1" t="19951" r="20858" b="16081"/>
          <a:stretch/>
        </p:blipFill>
        <p:spPr>
          <a:xfrm>
            <a:off x="721079" y="5831619"/>
            <a:ext cx="4737856" cy="459859"/>
          </a:xfrm>
          <a:prstGeom prst="rect">
            <a:avLst/>
          </a:prstGeom>
          <a:ln>
            <a:solidFill>
              <a:srgbClr val="ED6161"/>
            </a:solidFill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45CA4D-4FF5-204D-5223-9F344891C81F}"/>
              </a:ext>
            </a:extLst>
          </p:cNvPr>
          <p:cNvCxnSpPr>
            <a:cxnSpLocks/>
          </p:cNvCxnSpPr>
          <p:nvPr/>
        </p:nvCxnSpPr>
        <p:spPr>
          <a:xfrm>
            <a:off x="6091960" y="2046663"/>
            <a:ext cx="15153" cy="35279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1" name="Title 2">
            <a:extLst>
              <a:ext uri="{FF2B5EF4-FFF2-40B4-BE49-F238E27FC236}">
                <a16:creationId xmlns:a16="http://schemas.microsoft.com/office/drawing/2014/main" id="{E650D3FE-8E58-B5CB-E339-069CBE0A940E}"/>
              </a:ext>
            </a:extLst>
          </p:cNvPr>
          <p:cNvSpPr txBox="1">
            <a:spLocks/>
          </p:cNvSpPr>
          <p:nvPr/>
        </p:nvSpPr>
        <p:spPr>
          <a:xfrm>
            <a:off x="5939973" y="5151530"/>
            <a:ext cx="2322653" cy="4035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 dirty="0"/>
              <a:t>Converged</a:t>
            </a:r>
            <a:endParaRPr lang="en-US" sz="1400" dirty="0"/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0276272F-9715-5B7B-690C-949EF3ED2AA1}"/>
              </a:ext>
            </a:extLst>
          </p:cNvPr>
          <p:cNvGrpSpPr/>
          <p:nvPr/>
        </p:nvGrpSpPr>
        <p:grpSpPr>
          <a:xfrm>
            <a:off x="6259978" y="1302913"/>
            <a:ext cx="5749558" cy="5343258"/>
            <a:chOff x="6422792" y="1406352"/>
            <a:chExt cx="5749558" cy="5343258"/>
          </a:xfrm>
        </p:grpSpPr>
        <p:sp>
          <p:nvSpPr>
            <p:cNvPr id="36" name="Title 2">
              <a:extLst>
                <a:ext uri="{FF2B5EF4-FFF2-40B4-BE49-F238E27FC236}">
                  <a16:creationId xmlns:a16="http://schemas.microsoft.com/office/drawing/2014/main" id="{47D28957-2A3F-36E9-2BD7-FB576CFED0E3}"/>
                </a:ext>
              </a:extLst>
            </p:cNvPr>
            <p:cNvSpPr txBox="1">
              <a:spLocks/>
            </p:cNvSpPr>
            <p:nvPr/>
          </p:nvSpPr>
          <p:spPr>
            <a:xfrm>
              <a:off x="7922412" y="1406352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Initialize Control Sequence</a:t>
              </a:r>
              <a:endParaRPr lang="en-US" sz="1400" dirty="0"/>
            </a:p>
          </p:txBody>
        </p:sp>
        <p:sp>
          <p:nvSpPr>
            <p:cNvPr id="37" name="Title 2">
              <a:extLst>
                <a:ext uri="{FF2B5EF4-FFF2-40B4-BE49-F238E27FC236}">
                  <a16:creationId xmlns:a16="http://schemas.microsoft.com/office/drawing/2014/main" id="{E734556C-2480-46E5-651C-EA8C28D94D39}"/>
                </a:ext>
              </a:extLst>
            </p:cNvPr>
            <p:cNvSpPr txBox="1">
              <a:spLocks/>
            </p:cNvSpPr>
            <p:nvPr/>
          </p:nvSpPr>
          <p:spPr>
            <a:xfrm>
              <a:off x="7922412" y="2020356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1</a:t>
              </a:r>
              <a:r>
                <a:rPr lang="en-IN" sz="1400" baseline="30000" dirty="0"/>
                <a:t>st </a:t>
              </a:r>
              <a:r>
                <a:rPr lang="en-IN" sz="1400" dirty="0"/>
                <a:t>Rollout: Trajectory + Cost</a:t>
              </a:r>
              <a:endParaRPr lang="en-US" sz="1400" dirty="0"/>
            </a:p>
          </p:txBody>
        </p:sp>
        <p:sp>
          <p:nvSpPr>
            <p:cNvPr id="38" name="Title 2">
              <a:extLst>
                <a:ext uri="{FF2B5EF4-FFF2-40B4-BE49-F238E27FC236}">
                  <a16:creationId xmlns:a16="http://schemas.microsoft.com/office/drawing/2014/main" id="{927AE881-B7EB-4E57-F39E-4C0CC98777BF}"/>
                </a:ext>
              </a:extLst>
            </p:cNvPr>
            <p:cNvSpPr txBox="1">
              <a:spLocks/>
            </p:cNvSpPr>
            <p:nvPr/>
          </p:nvSpPr>
          <p:spPr>
            <a:xfrm>
              <a:off x="7922412" y="2650741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Optimization</a:t>
              </a:r>
              <a:endParaRPr lang="en-US" sz="1400" dirty="0"/>
            </a:p>
          </p:txBody>
        </p:sp>
        <p:sp>
          <p:nvSpPr>
            <p:cNvPr id="39" name="Title 2">
              <a:extLst>
                <a:ext uri="{FF2B5EF4-FFF2-40B4-BE49-F238E27FC236}">
                  <a16:creationId xmlns:a16="http://schemas.microsoft.com/office/drawing/2014/main" id="{061F84F8-1374-99FF-5191-9086DDB94350}"/>
                </a:ext>
              </a:extLst>
            </p:cNvPr>
            <p:cNvSpPr txBox="1">
              <a:spLocks/>
            </p:cNvSpPr>
            <p:nvPr/>
          </p:nvSpPr>
          <p:spPr>
            <a:xfrm>
              <a:off x="6422792" y="3510497"/>
              <a:ext cx="2581027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Backward Pass: Vx, </a:t>
              </a:r>
              <a:r>
                <a:rPr lang="en-IN" sz="1400" dirty="0" err="1"/>
                <a:t>Vxx</a:t>
              </a:r>
              <a:r>
                <a:rPr lang="en-IN" sz="1400" dirty="0"/>
                <a:t>, Gains</a:t>
              </a:r>
              <a:endParaRPr lang="en-US" sz="1400" dirty="0"/>
            </a:p>
          </p:txBody>
        </p:sp>
        <p:sp>
          <p:nvSpPr>
            <p:cNvPr id="40" name="Title 2">
              <a:extLst>
                <a:ext uri="{FF2B5EF4-FFF2-40B4-BE49-F238E27FC236}">
                  <a16:creationId xmlns:a16="http://schemas.microsoft.com/office/drawing/2014/main" id="{ED96297E-60A6-B024-A180-94643C1C3234}"/>
                </a:ext>
              </a:extLst>
            </p:cNvPr>
            <p:cNvSpPr txBox="1">
              <a:spLocks/>
            </p:cNvSpPr>
            <p:nvPr/>
          </p:nvSpPr>
          <p:spPr>
            <a:xfrm>
              <a:off x="6551980" y="4140884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Check for convergence</a:t>
              </a:r>
              <a:endParaRPr lang="en-US" sz="1400" dirty="0"/>
            </a:p>
          </p:txBody>
        </p:sp>
        <p:sp>
          <p:nvSpPr>
            <p:cNvPr id="41" name="Title 2">
              <a:extLst>
                <a:ext uri="{FF2B5EF4-FFF2-40B4-BE49-F238E27FC236}">
                  <a16:creationId xmlns:a16="http://schemas.microsoft.com/office/drawing/2014/main" id="{A2CD9CAD-FCD5-60E3-542F-E64FEBB74BF3}"/>
                </a:ext>
              </a:extLst>
            </p:cNvPr>
            <p:cNvSpPr txBox="1">
              <a:spLocks/>
            </p:cNvSpPr>
            <p:nvPr/>
          </p:nvSpPr>
          <p:spPr>
            <a:xfrm>
              <a:off x="6551980" y="6293946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Return Optimal Trajectory + Controls</a:t>
              </a:r>
              <a:endParaRPr lang="en-US" sz="1400" dirty="0"/>
            </a:p>
          </p:txBody>
        </p:sp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5695DFE3-FBC7-B227-E03C-CE11F7E2F3A9}"/>
                </a:ext>
              </a:extLst>
            </p:cNvPr>
            <p:cNvSpPr txBox="1">
              <a:spLocks/>
            </p:cNvSpPr>
            <p:nvPr/>
          </p:nvSpPr>
          <p:spPr>
            <a:xfrm>
              <a:off x="9568838" y="4497679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Forward Pass with line search</a:t>
              </a:r>
              <a:endParaRPr lang="en-US" sz="1400" dirty="0"/>
            </a:p>
          </p:txBody>
        </p:sp>
        <p:sp>
          <p:nvSpPr>
            <p:cNvPr id="43" name="Title 2">
              <a:extLst>
                <a:ext uri="{FF2B5EF4-FFF2-40B4-BE49-F238E27FC236}">
                  <a16:creationId xmlns:a16="http://schemas.microsoft.com/office/drawing/2014/main" id="{0EDDFDB5-5026-AE11-A93F-9D8E131A626B}"/>
                </a:ext>
              </a:extLst>
            </p:cNvPr>
            <p:cNvSpPr txBox="1">
              <a:spLocks/>
            </p:cNvSpPr>
            <p:nvPr/>
          </p:nvSpPr>
          <p:spPr>
            <a:xfrm>
              <a:off x="9849698" y="5119084"/>
              <a:ext cx="1757630" cy="920366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Cost Improved</a:t>
              </a:r>
              <a:endParaRPr lang="en-US" sz="1400" dirty="0"/>
            </a:p>
          </p:txBody>
        </p:sp>
        <p:sp>
          <p:nvSpPr>
            <p:cNvPr id="44" name="Title 2">
              <a:extLst>
                <a:ext uri="{FF2B5EF4-FFF2-40B4-BE49-F238E27FC236}">
                  <a16:creationId xmlns:a16="http://schemas.microsoft.com/office/drawing/2014/main" id="{70E235EF-E6CD-1561-6604-1A1F3025AA4D}"/>
                </a:ext>
              </a:extLst>
            </p:cNvPr>
            <p:cNvSpPr txBox="1">
              <a:spLocks/>
            </p:cNvSpPr>
            <p:nvPr/>
          </p:nvSpPr>
          <p:spPr>
            <a:xfrm>
              <a:off x="9567187" y="6346053"/>
              <a:ext cx="2322653" cy="403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Update Control Sequence</a:t>
              </a:r>
              <a:endParaRPr lang="en-US" sz="140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78F991-9D8F-EE72-64F6-8A2DCAB44AE6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9083739" y="1809909"/>
              <a:ext cx="0" cy="210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B98E9C-F1C9-A552-90FD-B08504789D95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9083739" y="2423913"/>
              <a:ext cx="0" cy="226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03BC449C-A384-CA71-4C92-D3D5D59BD553}"/>
                </a:ext>
              </a:extLst>
            </p:cNvPr>
            <p:cNvCxnSpPr>
              <a:stCxn id="38" idx="2"/>
              <a:endCxn id="39" idx="0"/>
            </p:cNvCxnSpPr>
            <p:nvPr/>
          </p:nvCxnSpPr>
          <p:spPr>
            <a:xfrm rot="5400000">
              <a:off x="8170424" y="2597181"/>
              <a:ext cx="456199" cy="137043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3CFCDD1-6836-6EF7-9183-39D42F69312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7713306" y="3914054"/>
              <a:ext cx="1" cy="226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8614C3-A60B-1ADD-DC24-001A7FA19216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7713307" y="4544441"/>
              <a:ext cx="0" cy="17495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or: Elbow 1094">
              <a:extLst>
                <a:ext uri="{FF2B5EF4-FFF2-40B4-BE49-F238E27FC236}">
                  <a16:creationId xmlns:a16="http://schemas.microsoft.com/office/drawing/2014/main" id="{9AD983DE-0BAA-8F63-2213-F02CF9DA74DA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8874633" y="4342663"/>
              <a:ext cx="1855532" cy="15501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Arrow Connector 1099">
              <a:extLst>
                <a:ext uri="{FF2B5EF4-FFF2-40B4-BE49-F238E27FC236}">
                  <a16:creationId xmlns:a16="http://schemas.microsoft.com/office/drawing/2014/main" id="{D6EDDE31-DC4F-5669-7F25-8A5206A18C53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10728513" y="4901236"/>
              <a:ext cx="1652" cy="21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Connector: Elbow 1102">
              <a:extLst>
                <a:ext uri="{FF2B5EF4-FFF2-40B4-BE49-F238E27FC236}">
                  <a16:creationId xmlns:a16="http://schemas.microsoft.com/office/drawing/2014/main" id="{789B92DD-AD1B-3024-BE11-F0E8F2D4C4F9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rot="16200000" flipH="1">
              <a:off x="10575212" y="6192750"/>
              <a:ext cx="306603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6" name="Connector: Elbow 1105">
              <a:extLst>
                <a:ext uri="{FF2B5EF4-FFF2-40B4-BE49-F238E27FC236}">
                  <a16:creationId xmlns:a16="http://schemas.microsoft.com/office/drawing/2014/main" id="{60B4F2EF-846F-A926-BEE7-4FA0F93F4091}"/>
                </a:ext>
              </a:extLst>
            </p:cNvPr>
            <p:cNvCxnSpPr>
              <a:cxnSpLocks/>
              <a:stCxn id="43" idx="1"/>
              <a:endCxn id="41" idx="3"/>
            </p:cNvCxnSpPr>
            <p:nvPr/>
          </p:nvCxnSpPr>
          <p:spPr>
            <a:xfrm rot="10800000" flipV="1">
              <a:off x="8874634" y="5579267"/>
              <a:ext cx="975065" cy="916458"/>
            </a:xfrm>
            <a:prstGeom prst="bentConnector3">
              <a:avLst>
                <a:gd name="adj1" fmla="val 6849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8" name="Title 2">
              <a:extLst>
                <a:ext uri="{FF2B5EF4-FFF2-40B4-BE49-F238E27FC236}">
                  <a16:creationId xmlns:a16="http://schemas.microsoft.com/office/drawing/2014/main" id="{84A3B696-A169-2793-50D3-8F23EA4E3E6B}"/>
                </a:ext>
              </a:extLst>
            </p:cNvPr>
            <p:cNvSpPr txBox="1">
              <a:spLocks/>
            </p:cNvSpPr>
            <p:nvPr/>
          </p:nvSpPr>
          <p:spPr>
            <a:xfrm>
              <a:off x="9849697" y="5930971"/>
              <a:ext cx="2322653" cy="40355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Yes</a:t>
              </a:r>
              <a:endParaRPr lang="en-US" sz="1400" dirty="0"/>
            </a:p>
          </p:txBody>
        </p:sp>
        <p:sp>
          <p:nvSpPr>
            <p:cNvPr id="1119" name="Title 2">
              <a:extLst>
                <a:ext uri="{FF2B5EF4-FFF2-40B4-BE49-F238E27FC236}">
                  <a16:creationId xmlns:a16="http://schemas.microsoft.com/office/drawing/2014/main" id="{96C2EBFD-EDA7-52AA-BD73-BC77BDBB7A53}"/>
                </a:ext>
              </a:extLst>
            </p:cNvPr>
            <p:cNvSpPr txBox="1">
              <a:spLocks/>
            </p:cNvSpPr>
            <p:nvPr/>
          </p:nvSpPr>
          <p:spPr>
            <a:xfrm>
              <a:off x="7842492" y="5709794"/>
              <a:ext cx="2322653" cy="40355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No</a:t>
              </a:r>
              <a:endParaRPr lang="en-US" sz="1400" dirty="0"/>
            </a:p>
          </p:txBody>
        </p:sp>
        <p:sp>
          <p:nvSpPr>
            <p:cNvPr id="1120" name="Title 2">
              <a:extLst>
                <a:ext uri="{FF2B5EF4-FFF2-40B4-BE49-F238E27FC236}">
                  <a16:creationId xmlns:a16="http://schemas.microsoft.com/office/drawing/2014/main" id="{A1EBB464-40B8-9A0D-2E4B-348DA3E5C4BA}"/>
                </a:ext>
              </a:extLst>
            </p:cNvPr>
            <p:cNvSpPr txBox="1">
              <a:spLocks/>
            </p:cNvSpPr>
            <p:nvPr/>
          </p:nvSpPr>
          <p:spPr>
            <a:xfrm>
              <a:off x="8669214" y="4010357"/>
              <a:ext cx="2322653" cy="40355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1400" dirty="0"/>
                <a:t>Not Converged</a:t>
              </a:r>
              <a:endParaRPr lang="en-US" sz="1400" dirty="0"/>
            </a:p>
          </p:txBody>
        </p:sp>
        <p:cxnSp>
          <p:nvCxnSpPr>
            <p:cNvPr id="1122" name="Connector: Elbow 1121">
              <a:extLst>
                <a:ext uri="{FF2B5EF4-FFF2-40B4-BE49-F238E27FC236}">
                  <a16:creationId xmlns:a16="http://schemas.microsoft.com/office/drawing/2014/main" id="{876BB338-DB4E-7992-0802-92D86A7BC3D9}"/>
                </a:ext>
              </a:extLst>
            </p:cNvPr>
            <p:cNvCxnSpPr>
              <a:cxnSpLocks/>
              <a:stCxn id="44" idx="3"/>
              <a:endCxn id="38" idx="3"/>
            </p:cNvCxnSpPr>
            <p:nvPr/>
          </p:nvCxnSpPr>
          <p:spPr>
            <a:xfrm flipH="1" flipV="1">
              <a:off x="10245065" y="2852520"/>
              <a:ext cx="1644775" cy="3695312"/>
            </a:xfrm>
            <a:prstGeom prst="bentConnector3">
              <a:avLst>
                <a:gd name="adj1" fmla="val -1389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A39BC0E-62A7-F1CD-F4DB-504F3374970D}"/>
              </a:ext>
            </a:extLst>
          </p:cNvPr>
          <p:cNvCxnSpPr>
            <a:cxnSpLocks/>
          </p:cNvCxnSpPr>
          <p:nvPr/>
        </p:nvCxnSpPr>
        <p:spPr>
          <a:xfrm>
            <a:off x="2642997" y="6242613"/>
            <a:ext cx="616434" cy="268893"/>
          </a:xfrm>
          <a:prstGeom prst="bentConnector3">
            <a:avLst>
              <a:gd name="adj1" fmla="val 12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7051A487-7A52-760D-D3E4-426E70ECE2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213051" y="6333140"/>
            <a:ext cx="284722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+mj-lt"/>
              </a:rPr>
              <a:t>Risk-sensitivity parameter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729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E7C766-B9B1-45D7-1E51-C2EBD3ECC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5542" r="32347" b="46668"/>
          <a:stretch/>
        </p:blipFill>
        <p:spPr bwMode="auto">
          <a:xfrm>
            <a:off x="7426777" y="3777982"/>
            <a:ext cx="4280182" cy="2939340"/>
          </a:xfrm>
          <a:prstGeom prst="rect">
            <a:avLst/>
          </a:prstGeom>
          <a:noFill/>
          <a:ln>
            <a:solidFill>
              <a:srgbClr val="ED616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48CDF-A825-BC25-E114-7A7F49F2951A}"/>
              </a:ext>
            </a:extLst>
          </p:cNvPr>
          <p:cNvSpPr txBox="1"/>
          <p:nvPr/>
        </p:nvSpPr>
        <p:spPr>
          <a:xfrm>
            <a:off x="232078" y="680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Unicycle with friction uncertainty </a:t>
            </a:r>
            <a:endParaRPr lang="en-IN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2B8878-DFBB-F70B-3C49-C2B4AD4757F3}"/>
              </a:ext>
            </a:extLst>
          </p:cNvPr>
          <p:cNvGrpSpPr/>
          <p:nvPr/>
        </p:nvGrpSpPr>
        <p:grpSpPr>
          <a:xfrm>
            <a:off x="7426777" y="709451"/>
            <a:ext cx="4280182" cy="2939340"/>
            <a:chOff x="4339986" y="1217800"/>
            <a:chExt cx="3839571" cy="3626319"/>
          </a:xfrm>
        </p:grpSpPr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BC00D5D0-7F59-CF91-720B-E07A2A590C30}"/>
                </a:ext>
              </a:extLst>
            </p:cNvPr>
            <p:cNvSpPr txBox="1">
              <a:spLocks/>
            </p:cNvSpPr>
            <p:nvPr/>
          </p:nvSpPr>
          <p:spPr>
            <a:xfrm>
              <a:off x="4339986" y="1217800"/>
              <a:ext cx="3839571" cy="36263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D6161"/>
              </a:solidFill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3600" dirty="0">
                  <a:solidFill>
                    <a:schemeClr val="bg1"/>
                  </a:solidFill>
                </a:rPr>
                <a:t>Implementation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3E04A2-D8BC-9FC6-9BA5-81F71D7D9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16" t="5542" b="46668"/>
            <a:stretch/>
          </p:blipFill>
          <p:spPr bwMode="auto">
            <a:xfrm>
              <a:off x="4399127" y="1258743"/>
              <a:ext cx="3714731" cy="3536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unicycle_rsekf_comparison">
            <a:hlinkClick r:id="" action="ppaction://media"/>
            <a:extLst>
              <a:ext uri="{FF2B5EF4-FFF2-40B4-BE49-F238E27FC236}">
                <a16:creationId xmlns:a16="http://schemas.microsoft.com/office/drawing/2014/main" id="{FBD511C8-3D54-3413-3102-E22BC7E48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160" t="6240" r="5617" b="3452"/>
          <a:stretch/>
        </p:blipFill>
        <p:spPr>
          <a:xfrm>
            <a:off x="310653" y="1149122"/>
            <a:ext cx="6916624" cy="5454397"/>
          </a:xfrm>
          <a:prstGeom prst="rect">
            <a:avLst/>
          </a:prstGeom>
          <a:ln>
            <a:solidFill>
              <a:srgbClr val="ED6161"/>
            </a:solidFill>
          </a:ln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769CFDDB-858F-40DC-8F98-5F6C7E16F69E}"/>
              </a:ext>
            </a:extLst>
          </p:cNvPr>
          <p:cNvSpPr txBox="1">
            <a:spLocks/>
          </p:cNvSpPr>
          <p:nvPr/>
        </p:nvSpPr>
        <p:spPr>
          <a:xfrm>
            <a:off x="232078" y="52154"/>
            <a:ext cx="11727844" cy="5281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9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9A40A-B0FC-9205-7636-0CDC2F8C6998}"/>
              </a:ext>
            </a:extLst>
          </p:cNvPr>
          <p:cNvSpPr txBox="1"/>
          <p:nvPr/>
        </p:nvSpPr>
        <p:spPr>
          <a:xfrm>
            <a:off x="8980869" y="5509164"/>
            <a:ext cx="30093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effectLst/>
                <a:latin typeface="+mj-lt"/>
              </a:rPr>
              <a:t>Average cost along trajectory: </a:t>
            </a:r>
          </a:p>
          <a:p>
            <a:r>
              <a:rPr lang="en-IN" sz="1600" b="0" i="0" dirty="0">
                <a:effectLst/>
                <a:latin typeface="+mj-lt"/>
              </a:rPr>
              <a:t>EKF cost: 42.0856 </a:t>
            </a:r>
          </a:p>
          <a:p>
            <a:r>
              <a:rPr lang="en-IN" sz="1600" b="0" i="0" dirty="0">
                <a:effectLst/>
                <a:latin typeface="+mj-lt"/>
              </a:rPr>
              <a:t>RS-EKF cost: 40.5705 </a:t>
            </a:r>
          </a:p>
          <a:p>
            <a:r>
              <a:rPr lang="en-IN" sz="1600" b="1" i="0" dirty="0">
                <a:effectLst/>
                <a:latin typeface="+mj-lt"/>
              </a:rPr>
              <a:t>Cost improvement: </a:t>
            </a:r>
            <a:r>
              <a:rPr lang="en-IN" sz="1600" b="1" dirty="0">
                <a:latin typeface="+mj-lt"/>
              </a:rPr>
              <a:t>3.</a:t>
            </a:r>
            <a:r>
              <a:rPr lang="en-IN" sz="1600" b="1" i="0" dirty="0">
                <a:effectLst/>
                <a:latin typeface="+mj-lt"/>
              </a:rPr>
              <a:t>6%</a:t>
            </a:r>
            <a:endParaRPr lang="en-IN" sz="16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5378A-4427-74FD-2FBA-93CE7A4D0BB9}"/>
              </a:ext>
            </a:extLst>
          </p:cNvPr>
          <p:cNvSpPr txBox="1"/>
          <p:nvPr/>
        </p:nvSpPr>
        <p:spPr>
          <a:xfrm>
            <a:off x="5996809" y="5509164"/>
            <a:ext cx="3561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effectLst/>
                <a:latin typeface="+mj-lt"/>
              </a:rPr>
              <a:t>Performance metrics: </a:t>
            </a:r>
          </a:p>
          <a:p>
            <a:r>
              <a:rPr lang="en-IN" sz="1600" b="0" i="0" dirty="0">
                <a:effectLst/>
                <a:latin typeface="+mj-lt"/>
              </a:rPr>
              <a:t>EKF position MSE: 0.151105 </a:t>
            </a:r>
          </a:p>
          <a:p>
            <a:r>
              <a:rPr lang="en-IN" sz="1600" b="0" i="0" dirty="0">
                <a:effectLst/>
                <a:latin typeface="+mj-lt"/>
              </a:rPr>
              <a:t>RS-EKF position MSE: 0.142447</a:t>
            </a:r>
          </a:p>
          <a:p>
            <a:r>
              <a:rPr lang="en-IN" sz="1600" b="1" i="0" dirty="0">
                <a:effectLst/>
                <a:latin typeface="+mj-lt"/>
              </a:rPr>
              <a:t>Position Improvement: </a:t>
            </a:r>
            <a:r>
              <a:rPr lang="en-IN" sz="1600" b="1" dirty="0">
                <a:latin typeface="+mj-lt"/>
              </a:rPr>
              <a:t>5.</a:t>
            </a:r>
            <a:r>
              <a:rPr lang="en-IN" sz="1600" b="1" i="0" dirty="0">
                <a:effectLst/>
                <a:latin typeface="+mj-lt"/>
              </a:rPr>
              <a:t>7%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8FFF6-6292-B724-19A4-CEF386CA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09" y="770136"/>
            <a:ext cx="5718413" cy="2217636"/>
          </a:xfrm>
          <a:prstGeom prst="rect">
            <a:avLst/>
          </a:prstGeom>
          <a:ln>
            <a:solidFill>
              <a:srgbClr val="ED616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A44B2-631C-0526-F8B0-1F93BBE62607}"/>
              </a:ext>
            </a:extLst>
          </p:cNvPr>
          <p:cNvSpPr txBox="1"/>
          <p:nvPr/>
        </p:nvSpPr>
        <p:spPr>
          <a:xfrm>
            <a:off x="232078" y="681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Planar quadrotor carrying an unknown load</a:t>
            </a:r>
            <a:endParaRPr lang="en-IN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D8660E-0DF7-A543-55F3-AC69A7A5D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2" r="49036" b="33400"/>
          <a:stretch/>
        </p:blipFill>
        <p:spPr bwMode="auto">
          <a:xfrm>
            <a:off x="5996812" y="3197296"/>
            <a:ext cx="5718410" cy="2217636"/>
          </a:xfrm>
          <a:prstGeom prst="rect">
            <a:avLst/>
          </a:prstGeom>
          <a:noFill/>
          <a:ln>
            <a:solidFill>
              <a:srgbClr val="ED616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008D63C3-8F94-5555-75EF-F68959BA1A57}"/>
              </a:ext>
            </a:extLst>
          </p:cNvPr>
          <p:cNvSpPr txBox="1">
            <a:spLocks/>
          </p:cNvSpPr>
          <p:nvPr/>
        </p:nvSpPr>
        <p:spPr>
          <a:xfrm>
            <a:off x="232078" y="52154"/>
            <a:ext cx="11727844" cy="5281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drone_simulation.html - Google Chrome 2025-04-17 21-39-35">
            <a:hlinkClick r:id="" action="ppaction://media"/>
            <a:extLst>
              <a:ext uri="{FF2B5EF4-FFF2-40B4-BE49-F238E27FC236}">
                <a16:creationId xmlns:a16="http://schemas.microsoft.com/office/drawing/2014/main" id="{4F01F652-35DF-5D70-82F0-5B0CCFA612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77" end="5638.7333"/>
                </p14:media>
              </p:ext>
            </p:extLst>
          </p:nvPr>
        </p:nvPicPr>
        <p:blipFill>
          <a:blip r:embed="rId6"/>
          <a:srcRect l="23605" t="13884" r="32277" b="8463"/>
          <a:stretch>
            <a:fillRect/>
          </a:stretch>
        </p:blipFill>
        <p:spPr>
          <a:xfrm>
            <a:off x="357831" y="1126668"/>
            <a:ext cx="5336550" cy="5561360"/>
          </a:xfrm>
          <a:prstGeom prst="rect">
            <a:avLst/>
          </a:prstGeom>
          <a:ln>
            <a:solidFill>
              <a:srgbClr val="ED6161"/>
            </a:solidFill>
          </a:ln>
        </p:spPr>
      </p:pic>
    </p:spTree>
    <p:extLst>
      <p:ext uri="{BB962C8B-B14F-4D97-AF65-F5344CB8AC3E}">
        <p14:creationId xmlns:p14="http://schemas.microsoft.com/office/powerpoint/2010/main" val="4557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9BF6FC4-76FB-28C1-7A4C-3F211A40C77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64161" y="3105834"/>
            <a:ext cx="6063677" cy="646331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THANK YOU!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408859-FCCF-FB2B-E9C3-A00277C2D0DA}"/>
              </a:ext>
            </a:extLst>
          </p:cNvPr>
          <p:cNvCxnSpPr>
            <a:cxnSpLocks/>
          </p:cNvCxnSpPr>
          <p:nvPr/>
        </p:nvCxnSpPr>
        <p:spPr>
          <a:xfrm>
            <a:off x="3064161" y="3752165"/>
            <a:ext cx="6063677" cy="0"/>
          </a:xfrm>
          <a:prstGeom prst="line">
            <a:avLst/>
          </a:prstGeom>
          <a:ln w="28575">
            <a:solidFill>
              <a:srgbClr val="ED616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0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10BA166FD71540831CDAF715C62FE3" ma:contentTypeVersion="12" ma:contentTypeDescription="Create a new document." ma:contentTypeScope="" ma:versionID="b15a67e9ac369abe4f20a3eb3a546ba4">
  <xsd:schema xmlns:xsd="http://www.w3.org/2001/XMLSchema" xmlns:xs="http://www.w3.org/2001/XMLSchema" xmlns:p="http://schemas.microsoft.com/office/2006/metadata/properties" xmlns:ns3="b48f69a1-7c9c-440a-960e-822c4631317c" targetNamespace="http://schemas.microsoft.com/office/2006/metadata/properties" ma:root="true" ma:fieldsID="62390094068e93cff1e3e11e82be10e2" ns3:_="">
    <xsd:import namespace="b48f69a1-7c9c-440a-960e-822c4631317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f69a1-7c9c-440a-960e-822c4631317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48f69a1-7c9c-440a-960e-822c4631317c" xsi:nil="true"/>
  </documentManagement>
</p:properties>
</file>

<file path=customXml/itemProps1.xml><?xml version="1.0" encoding="utf-8"?>
<ds:datastoreItem xmlns:ds="http://schemas.openxmlformats.org/officeDocument/2006/customXml" ds:itemID="{B724AD08-1D80-4BDD-95C1-E20EEF099A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8f69a1-7c9c-440a-960e-822c463131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215211-8886-4163-B4F3-A15DD41C6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57FBCD-CFE9-4C7C-A8F3-DA46A25959C3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b48f69a1-7c9c-440a-960e-822c4631317c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</TotalTime>
  <Words>212</Words>
  <Application>Microsoft Office PowerPoint</Application>
  <PresentationFormat>Widescreen</PresentationFormat>
  <Paragraphs>63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Risk-Sensitive Extended Kalman Filter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 Salagame</dc:creator>
  <cp:lastModifiedBy>Shalini Agrawal</cp:lastModifiedBy>
  <cp:revision>9</cp:revision>
  <dcterms:created xsi:type="dcterms:W3CDTF">2025-04-09T17:55:39Z</dcterms:created>
  <dcterms:modified xsi:type="dcterms:W3CDTF">2025-04-18T03:02:35Z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0x0101004E10BA166FD71540831CDAF715C62FE3</vt:lpwstr>
  </property>
</Properties>
</file>